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0099"/>
    <a:srgbClr val="3399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F594F0-8687-42B9-82DE-4998093A060D}" type="datetimeFigureOut">
              <a:rPr lang="ru-RU" smtClean="0"/>
              <a:pPr/>
              <a:t>12.05.2016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4448453-4229-4F7C-9AB2-0FC63E64616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Рекомендации к выполнению заданий </a:t>
            </a:r>
            <a:br>
              <a:rPr lang="ru-RU" dirty="0" smtClean="0"/>
            </a:br>
            <a:r>
              <a:rPr lang="ru-RU" dirty="0" smtClean="0"/>
              <a:t>части С по обществознанию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Подготовка к ЕГЭ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6309320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smtClean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67881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144" y="188640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2) задания, предполагающие широкий спектр вариантов ответа.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Задание С6. Подтвердите тремя примерами необходимость участия государства в экономической жизни общества (необходимость государственного регулирования экономики).</a:t>
            </a:r>
            <a:endParaRPr lang="ru-RU" b="1" dirty="0">
              <a:solidFill>
                <a:srgbClr val="CC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0968156"/>
              </p:ext>
            </p:extLst>
          </p:nvPr>
        </p:nvGraphicFramePr>
        <p:xfrm>
          <a:off x="608152" y="1388969"/>
          <a:ext cx="8280920" cy="5229951"/>
        </p:xfrm>
        <a:graphic>
          <a:graphicData uri="http://schemas.openxmlformats.org/drawingml/2006/table">
            <a:tbl>
              <a:tblPr/>
              <a:tblGrid>
                <a:gridCol w="7297160"/>
                <a:gridCol w="983760"/>
              </a:tblGrid>
              <a:tr h="3431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Элементы ответа и указания к оцениванию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(допускаются иные формулировки, не искажающие смысл)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Баллы</a:t>
                      </a:r>
                      <a:endParaRPr lang="ru-RU" sz="140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5535">
                <a:tc>
                  <a:txBody>
                    <a:bodyPr/>
                    <a:lstStyle/>
                    <a:p>
                      <a:pPr indent="45021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В ответе необходимость государственного регулирования экономики может быть подтверждена следующими </a:t>
                      </a:r>
                      <a:r>
                        <a:rPr lang="ru-RU" sz="1400" u="sng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примерами</a:t>
                      </a: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: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Times New Roman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В ряде стран введены специальные налоги на сверхприбыль корпораций, косвенные налоги на приобретение предметов роскоши, т.е. государство решает проблему смягчения неравенства доходов и богатства за счет их частичного перераспределения.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Times New Roman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В Европейском суде несколько лет длится процесс против компании «Майкрософт», обвиняемой в монополизации рынка, т.е. государство, защищая интересы потребителей, принимает антимонопольное законодательство.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Times New Roman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Отдельной статьей расходов государственного бюджета является финансирование правоохранительных органов, здравоохранения, образования и пр. , т.е. государство обеспечивает предоставление населению страны общественных благ.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Необходимость участия государства в экономической жизни может быть подтверждена другими примерами.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Необходимость участия государства в экономической жизни подтверждена тремя примерами.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ru-RU" sz="140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Необходимость участия государства в экономической жизни подтверждена двумя примерами.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Необходимость участия государства в экономической жизни подтверждена одним примером.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1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Ответ неправильный.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ИЛИ Приведены рассуждения общего характера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78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Максимальный балл 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ru-RU" sz="1400" dirty="0">
                        <a:effectLst/>
                        <a:latin typeface="Courier New"/>
                        <a:ea typeface="MS Mincho"/>
                        <a:cs typeface="Times New Roman"/>
                      </a:endParaRPr>
                    </a:p>
                  </a:txBody>
                  <a:tcPr marL="29133" marR="291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9968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Задание С7. Известно, что поведение животного в своих главных чертах генетически запрограммировано. Многие же инстинкты человека в результате общественной истории оказались расшатаны и стёрты. По выражению А. </a:t>
            </a:r>
            <a:r>
              <a:rPr lang="ru-RU" b="1" dirty="0" err="1" smtClean="0">
                <a:solidFill>
                  <a:srgbClr val="CC0000"/>
                </a:solidFill>
              </a:rPr>
              <a:t>Пьерона</a:t>
            </a:r>
            <a:r>
              <a:rPr lang="ru-RU" b="1" dirty="0" smtClean="0">
                <a:solidFill>
                  <a:srgbClr val="CC0000"/>
                </a:solidFill>
              </a:rPr>
              <a:t>, «человечество освободилось от деспотизма наследственности». В чем проявляется свобода человека от «деспотизма наследственности»?  Приведите три суждения. </a:t>
            </a:r>
            <a:endParaRPr lang="ru-RU" b="1" dirty="0">
              <a:solidFill>
                <a:srgbClr val="CC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4262746"/>
              </p:ext>
            </p:extLst>
          </p:nvPr>
        </p:nvGraphicFramePr>
        <p:xfrm>
          <a:off x="356712" y="1942966"/>
          <a:ext cx="8229600" cy="4632960"/>
        </p:xfrm>
        <a:graphic>
          <a:graphicData uri="http://schemas.openxmlformats.org/drawingml/2006/table">
            <a:tbl>
              <a:tblPr/>
              <a:tblGrid>
                <a:gridCol w="7217359"/>
                <a:gridCol w="101224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верного ответа и указания к оцениванию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(допускаются иные формулировки ответа, не искажающие его смысла)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ответе могут быть сформулированы следующие суждения: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1) поведение человека определяется не только инстинктами, но и культурными (социальными, общественными) ценностями; 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2) ведущую роль в развитии человека играет социализация (воспитание, обучение, общение с другими людьми);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3) человек способен к творчеству (преобразовательной деятельности, к созданию второй природы – культуры), и эта способность не является наследственной, инстинктивной;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4) способность к речи, сознание, мышление человека имеют генетические предпосылки, но развиваются в общении с другими людьми (только в обществе);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u="none" strike="noStrike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Могут быть приведены и иные имеющие основание суждения.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Правильно сформулированы три суждения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Правильно сформулированы два суждения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Правильно сформулировано одно суждения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 неправильный 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</a:rPr>
                        <a:t>Максимальный балл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960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9694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C0000"/>
                </a:solidFill>
              </a:rPr>
              <a:t>З</a:t>
            </a:r>
            <a:r>
              <a:rPr lang="ru-RU" dirty="0" smtClean="0">
                <a:solidFill>
                  <a:srgbClr val="CC0000"/>
                </a:solidFill>
              </a:rPr>
              <a:t>адания с развернутым ответом требуют от выпускников осуществления определенного вида деятельности, основанного на применении полученных в результате изучения курса знаниях и выработанных умениях. </a:t>
            </a:r>
          </a:p>
          <a:p>
            <a:r>
              <a:rPr lang="ru-RU" dirty="0" smtClean="0"/>
              <a:t>К текстовому фрагменту поставлены 4 вопроса – задания, которые в совокупности с фрагментом источника образуют  составное задание, своего рода  мини-тест. </a:t>
            </a:r>
          </a:p>
          <a:p>
            <a:r>
              <a:rPr lang="ru-RU" dirty="0" smtClean="0"/>
              <a:t>Каждый из четырех вопросов (заданий) к документу имеет свое назначение в экзаменационной работе и направлен на проверку определенной группы умений.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Первое задание </a:t>
            </a:r>
            <a:r>
              <a:rPr lang="ru-RU" dirty="0" smtClean="0"/>
              <a:t>направлено на выявление осознанности восприятия и точности воспроизведения информации, содержащейся в тексте в явном виде.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Второе задание </a:t>
            </a:r>
            <a:r>
              <a:rPr lang="ru-RU" dirty="0" smtClean="0"/>
              <a:t>это, как правило, задание на преобразующее воспроизведение и интерпретацию текста без привлечения контекстных знаний (формулирование заголовка, определение основной идеи текста, сходных или различных положений двух представленных фрагментов и т.п.).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Третье задание </a:t>
            </a:r>
            <a:r>
              <a:rPr lang="ru-RU" dirty="0" smtClean="0"/>
              <a:t>чаще всего требует привлечения  дополнительного материала, оно нацеливает на характеристику текста или его отдельных положений в связи с изученным курсом, на интерпретацию содержания текста с опорой на собственные знания.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Четвертое задание </a:t>
            </a:r>
            <a:r>
              <a:rPr lang="ru-RU" dirty="0" smtClean="0"/>
              <a:t>может быть направлено на использование полученных из текста знаний в другой ситуации, собственную аргументацию и формулировку оценочных суждений относительно позиций, заявленных в тексте (или сформулированных в вопросе к нему).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922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4969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Первые два вопроса-задания оцениваются в 2 балла, два последующих – в 3 балла. Таким образом, за выполнение мини-теста с текстовым фрагментом (правильную и полную формулировку ответов на все четыре вопроса-задания) экзаменуемый может получить 10 баллов. </a:t>
            </a:r>
          </a:p>
          <a:p>
            <a:r>
              <a:rPr lang="ru-RU" dirty="0" smtClean="0"/>
              <a:t>Данная часть заданий непосредственно опирается на содержание текста, во многих случаях требуя приведения цитат или близкого к тексту пересказа определенных фрагментов содержания.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421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49694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Пример 4. Фрагмент мини-теста.</a:t>
            </a:r>
          </a:p>
          <a:p>
            <a:r>
              <a:rPr lang="ru-RU" dirty="0" smtClean="0"/>
              <a:t>«Все виды материальной и духовной деятельности человека производны от труда и несут в себе его главную черту – творческое преобразование действительности, а в итоге и самого себя. &lt;…&gt;</a:t>
            </a:r>
          </a:p>
          <a:p>
            <a:r>
              <a:rPr lang="ru-RU" dirty="0" smtClean="0"/>
              <a:t>Важная особенность деятельности состоит в том, что она всегда носит явный или неявный предметный характер, – все ее компоненты имеют то или иное предметное содержание, а сама она обязательно направлена на творческое созидание определенного материального или духовного продукта (так, благодаря деятельности рабочего создаются реальные машины, здания, а в деятельности писателя и художника создаются художественные произведения).    </a:t>
            </a:r>
          </a:p>
          <a:p>
            <a:r>
              <a:rPr lang="ru-RU" dirty="0" smtClean="0"/>
              <a:t>Если мы хотим осознанно употребить слово «деятельность» применительно к той или иной сфере жизни человека, то обязательно должны представлять себе предметное содержание ее компонентов, содержание ее конечного «продукта». Но если в наблюдаемых нами жизненных событиях мы не можем выделить и определить содержание компонентов деятельности, не можем проследить реальное преобразование человеком той или иной материальной или духовной действительности, то термин «деятельность» к этим событиям применять нельзя. Жизнь некоторых людей лишь частично связана с полнокровной человеческой деятельностью, она лишь теплится у них в неразвитой форме». </a:t>
            </a:r>
          </a:p>
          <a:p>
            <a:r>
              <a:rPr lang="ru-RU" dirty="0" smtClean="0"/>
              <a:t>(В.В. Давыдов)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1. Каковы, по мнению автора, общие черты всех видов человеческой деятельности? Укажите две черты.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13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48680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Каковы, по мнению автора, общие черты всех видов человеческой деятельности? Укажите две черты.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2433225"/>
              </p:ext>
            </p:extLst>
          </p:nvPr>
        </p:nvGraphicFramePr>
        <p:xfrm>
          <a:off x="251520" y="1412776"/>
          <a:ext cx="8188452" cy="2438400"/>
        </p:xfrm>
        <a:graphic>
          <a:graphicData uri="http://schemas.openxmlformats.org/drawingml/2006/table">
            <a:tbl>
              <a:tblPr/>
              <a:tblGrid>
                <a:gridCol w="7217302"/>
                <a:gridCol w="97115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верного ответа и указания к оцениванию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(допускаются иные формулировки ответа, не искажающие его смысла)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правильном ответе могут  быть указаны следующие </a:t>
                      </a:r>
                      <a:r>
                        <a:rPr lang="ru-RU" sz="1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черты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1) они производны от труда;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2) главная их черта – творческое преобразование действительности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3) все виды деятельности носят предметный характер.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Указаны две черты 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Указана одна черта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 неправильный 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</a:rPr>
                        <a:t>Максимальный балл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393305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Варианты ответов </a:t>
            </a:r>
            <a:endParaRPr lang="ru-RU" dirty="0"/>
          </a:p>
        </p:txBody>
      </p:sp>
      <p:pic>
        <p:nvPicPr>
          <p:cNvPr id="6145" name="Рисунок 1" descr="Tekst21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59578"/>
            <a:ext cx="7420314" cy="1373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Рисунок 2" descr="Tekst22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021288"/>
            <a:ext cx="741529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983750" y="4545124"/>
            <a:ext cx="93610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2балла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956376" y="6309320"/>
            <a:ext cx="93610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1балл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602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2. Какие примеры преобразований материальной и духовной действительности приводит автор? Приведите по одному собственному примеру таких преобразований. </a:t>
            </a:r>
            <a:endParaRPr lang="ru-RU" b="1" dirty="0">
              <a:solidFill>
                <a:srgbClr val="CC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6769006"/>
              </p:ext>
            </p:extLst>
          </p:nvPr>
        </p:nvGraphicFramePr>
        <p:xfrm>
          <a:off x="323528" y="1268760"/>
          <a:ext cx="8229600" cy="3169920"/>
        </p:xfrm>
        <a:graphic>
          <a:graphicData uri="http://schemas.openxmlformats.org/drawingml/2006/table">
            <a:tbl>
              <a:tblPr/>
              <a:tblGrid>
                <a:gridCol w="7217359"/>
                <a:gridCol w="101224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верного ответа и указания к оцениванию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(допускаются иные формулировки ответа, не искажающие его смысла)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192405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Указаны примеры, данные в тексте (создание материального продукта: «благодаря деятельности рабочего создаются реальные машины, здания»; создание духовного продукта: «в деятельности писателя и художника создаются художественные произведения»).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192405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Приведен пример создания материального продукта.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192405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Приведен пример создания духовного продукта.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Правильно указаны три позиции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Правильно указаны две позиции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Правильно указана одна позиция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 неправильный 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</a:rPr>
                        <a:t>Максимальный балл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69" name="Рисунок 1" descr="Tekst31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25144"/>
            <a:ext cx="7040782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72200" y="5949280"/>
            <a:ext cx="129614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 балла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172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 descr="Tekst32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698" y="764704"/>
            <a:ext cx="841252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52320" y="2564904"/>
            <a:ext cx="12961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 балла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3068960"/>
            <a:ext cx="8568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C0000"/>
                </a:solidFill>
              </a:rPr>
              <a:t>Н</a:t>
            </a:r>
            <a:r>
              <a:rPr lang="ru-RU" dirty="0" smtClean="0">
                <a:solidFill>
                  <a:srgbClr val="CC0000"/>
                </a:solidFill>
              </a:rPr>
              <a:t>еобходимо уяснить и четко выполнить указания:</a:t>
            </a:r>
          </a:p>
          <a:p>
            <a:r>
              <a:rPr lang="ru-RU" dirty="0" smtClean="0"/>
              <a:t> - что требуется: сформулировать какую-то мысль своими словами или привести цитату из текста (сформулировать мысль и подтвердить ее цитатами из текста);</a:t>
            </a:r>
          </a:p>
          <a:p>
            <a:r>
              <a:rPr lang="ru-RU" dirty="0" smtClean="0"/>
              <a:t>- при формулировании собственных суждений опираться только на содержание текста или привлекать знания курса.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626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836712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u="sng" dirty="0" smtClean="0">
                <a:effectLst/>
                <a:latin typeface="Times New Roman"/>
                <a:ea typeface="Times New Roman"/>
                <a:cs typeface="Times New Roman"/>
              </a:rPr>
              <a:t>При выполнении заданий С3 и С4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следует обращать внимание на </a:t>
            </a:r>
            <a:endParaRPr lang="ru-RU" sz="1200" dirty="0" smtClean="0">
              <a:effectLst/>
              <a:latin typeface="Courier New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- указанные источники информации для формулирования суждений, привлечения дополнительных сведений (могут быть указаны обществоведческий курс, знание других учебных дисциплин, факты общественной жизни, личный социальный опыт);</a:t>
            </a:r>
            <a:endParaRPr lang="ru-RU" sz="1200" dirty="0" smtClean="0">
              <a:effectLst/>
              <a:latin typeface="Courier New"/>
              <a:ea typeface="Times New Roman"/>
              <a:cs typeface="Times New Roman"/>
            </a:endParaRP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требуемый поэлементный состав ответа.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2420888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Задания на перечисление признаков какого-либо явления, объектов одного класса и на применение основных понятий в контексте обществоведческого знания в свободно конструируемом фрагменте текста (С5).</a:t>
            </a:r>
          </a:p>
          <a:p>
            <a:r>
              <a:rPr lang="ru-RU" dirty="0" smtClean="0"/>
              <a:t>Задания С5 среди заданий ЕГЭ представлены двумя моделями. За полное и правильное выполнение заданий каждой из них выставляется 2 балла. При неполном правильном ответе – 1 балл.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Первая модель </a:t>
            </a:r>
            <a:r>
              <a:rPr lang="ru-RU" dirty="0" smtClean="0"/>
              <a:t>проверяет  знание  признаков основных понятий обществоведческого курса, различных социальных явлений, порождающих их причин и возможных последствий. Эти  искомые черты, признаки, следствия и т.п. определяются в научной, а вслед за ней и учебной литературе достаточно однозначно. Однако их количество может быть большим, чем запрашивается в условии задания. </a:t>
            </a:r>
            <a:r>
              <a:rPr lang="ru-RU" dirty="0"/>
              <a:t>В</a:t>
            </a:r>
            <a:r>
              <a:rPr lang="ru-RU" dirty="0" smtClean="0"/>
              <a:t> этой модели оценивания учитывается и наличие наряду с верными ошибочных позиций.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645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Пример 5.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Назовите любые три характерных признака массовой культуры.</a:t>
            </a:r>
            <a:endParaRPr lang="ru-RU" b="1" dirty="0">
              <a:solidFill>
                <a:srgbClr val="CC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7196961"/>
              </p:ext>
            </p:extLst>
          </p:nvPr>
        </p:nvGraphicFramePr>
        <p:xfrm>
          <a:off x="323528" y="1357323"/>
          <a:ext cx="8186806" cy="3657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84620"/>
                <a:gridCol w="90218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верного ответа и указания по оцениванию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(допускаются иные формулировки ответа, не искажающие его смысла)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Баллы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 может содержать следующие признаки: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1) коммерческая направленность;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2) ориентация на вкусы массового потребителя;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3) стандартизация содержания;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4) доступность.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Возможны иные имеющие основание позиции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Правильно названы три признака при отсутствии неверных позиций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Правильно названы один-два признака при отсутствии неверных позиций ИЛИ правильно указаны три признака, но наряду с верными приведена (-ы) неверная (-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ые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 позиция (-и)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Правильно названы один-два признака, но наряду с верными приведена (-ы) неверная (-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ые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 позиция (-и) ИЛИ Ответ неправильный 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ru-RU" sz="16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Максимальный балл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8621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Учебно-методические материалы для председателей и членов региональных предметных комиссий по проверке выполнения заданий с развернутым ответом экзаменационных работ ЕГЭ 2010 года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953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71296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C0000"/>
                </a:solidFill>
              </a:rPr>
              <a:t>В</a:t>
            </a:r>
            <a:r>
              <a:rPr lang="ru-RU" b="1" dirty="0" smtClean="0">
                <a:solidFill>
                  <a:srgbClr val="CC0000"/>
                </a:solidFill>
              </a:rPr>
              <a:t>ерные ответы:</a:t>
            </a:r>
          </a:p>
          <a:p>
            <a:r>
              <a:rPr lang="ru-RU" dirty="0" smtClean="0"/>
              <a:t>-«способность приносить прибыль» (см. «коммерческая направленность»);</a:t>
            </a:r>
          </a:p>
          <a:p>
            <a:r>
              <a:rPr lang="ru-RU" dirty="0" smtClean="0"/>
              <a:t>-«ориентация на широкую публику», «на большинство людей», «</a:t>
            </a:r>
            <a:r>
              <a:rPr lang="ru-RU" dirty="0" err="1" smtClean="0"/>
              <a:t>общеохватность</a:t>
            </a:r>
            <a:r>
              <a:rPr lang="ru-RU" dirty="0" smtClean="0"/>
              <a:t>», «обладает широкой аудиторией»;  «легко осваиваемая»; «учитывает вкусы массового потребителя». </a:t>
            </a:r>
          </a:p>
          <a:p>
            <a:r>
              <a:rPr lang="ru-RU" b="1" dirty="0">
                <a:solidFill>
                  <a:srgbClr val="CC0000"/>
                </a:solidFill>
              </a:rPr>
              <a:t>Н</a:t>
            </a:r>
            <a:r>
              <a:rPr lang="ru-RU" b="1" dirty="0" smtClean="0">
                <a:solidFill>
                  <a:srgbClr val="CC0000"/>
                </a:solidFill>
              </a:rPr>
              <a:t>е основные, общепризнанные, а другие, вытекающие из основных признаки массовой культуры:</a:t>
            </a:r>
          </a:p>
          <a:p>
            <a:r>
              <a:rPr lang="ru-RU" dirty="0" smtClean="0"/>
              <a:t>-«не выражает изысканных вкусов аристократии и духовных поисков народа»;</a:t>
            </a:r>
          </a:p>
          <a:p>
            <a:r>
              <a:rPr lang="ru-RU" dirty="0" smtClean="0"/>
              <a:t>-«обладает меньшей художественной ценностью, чем элитарная и духовная»;</a:t>
            </a:r>
          </a:p>
          <a:p>
            <a:r>
              <a:rPr lang="ru-RU" dirty="0" smtClean="0"/>
              <a:t>-«быстро изменяется с течением времени».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Подобные позиции учитываются при выставлении оценки, если в ответе, кроме них, имеются другие, сущностные признаки.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CC0000"/>
                </a:solidFill>
              </a:rPr>
              <a:t>Характеристики, которые свойственны не только массовой культуре </a:t>
            </a:r>
            <a:r>
              <a:rPr lang="ru-RU" dirty="0" smtClean="0"/>
              <a:t>(«использование рекламы»; «воспринимается с помощью электронных носителей»). Такие позиции при выставлении оценки не учитываются, т.к. основная задача задания – определить знание характерных признаков именно массовой культуры.</a:t>
            </a:r>
          </a:p>
          <a:p>
            <a:r>
              <a:rPr lang="ru-RU" dirty="0" smtClean="0"/>
              <a:t>Не учитываются при оценке и те позиции, которые можно отнести к ошибочным. Например, «в массовой культуре участвует очень много людей, и их труд оплачивается», «постоянно транслируют по телевизору». </a:t>
            </a:r>
          </a:p>
          <a:p>
            <a:r>
              <a:rPr lang="ru-RU" dirty="0" smtClean="0"/>
              <a:t>К неверным относятся и такие ответы, которые не соответствуют заданию.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147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85689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Пример 6. 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Назовите любые три основных фактора производства.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Верные элементы ответа</a:t>
            </a:r>
            <a:r>
              <a:rPr lang="ru-RU" dirty="0" smtClean="0"/>
              <a:t>: труд, капитал, земля, предпринимательские способности. 	</a:t>
            </a:r>
          </a:p>
          <a:p>
            <a:r>
              <a:rPr lang="ru-RU" dirty="0" smtClean="0"/>
              <a:t>В ряде работ экзаменуемые давали правильный ответ через составляющие понятий (характеристик, признаков), не называя их напрямую. Например, раскрывали: </a:t>
            </a:r>
          </a:p>
          <a:p>
            <a:r>
              <a:rPr lang="ru-RU" dirty="0" smtClean="0"/>
              <a:t>•	труд как «деятельность человека, создающего с помощью средств </a:t>
            </a:r>
          </a:p>
          <a:p>
            <a:r>
              <a:rPr lang="ru-RU" dirty="0" smtClean="0"/>
              <a:t>труда различные ценности», «человеческий фактор», «рабочую силу»; </a:t>
            </a:r>
          </a:p>
          <a:p>
            <a:r>
              <a:rPr lang="ru-RU" dirty="0" smtClean="0"/>
              <a:t>•	землю как «природные ресурсы: полезные ископаемые, воду, пахотную</a:t>
            </a:r>
          </a:p>
          <a:p>
            <a:r>
              <a:rPr lang="ru-RU" dirty="0" smtClean="0"/>
              <a:t>землю, растительный и животный мир»; </a:t>
            </a:r>
          </a:p>
          <a:p>
            <a:r>
              <a:rPr lang="ru-RU" dirty="0" smtClean="0"/>
              <a:t>•	капитал как «средства производства»;</a:t>
            </a:r>
          </a:p>
          <a:p>
            <a:r>
              <a:rPr lang="ru-RU" dirty="0" smtClean="0"/>
              <a:t>•	предпринимательские способности как «организаторские, управленческие способности, самостоятельность и готовность к риску».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736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86409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Вторая модель позиции С5</a:t>
            </a:r>
            <a:r>
              <a:rPr lang="ru-RU" dirty="0" smtClean="0"/>
              <a:t> представляет собой задания, направленные на проверку понимания смысла основных обществоведческих понятий и на умение применять эти понятия в контексте обществоведческого знания в свободно конструируемом фрагменте текста. </a:t>
            </a:r>
          </a:p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CC0000"/>
                </a:solidFill>
              </a:rPr>
              <a:t>Пример 7.</a:t>
            </a:r>
          </a:p>
          <a:p>
            <a:r>
              <a:rPr lang="ru-RU" dirty="0" smtClean="0"/>
              <a:t>Какой смысл обществоведы вкладывают в понятие «потребность»? Привлекая знания обществоведческого курса, составьте два предложения, содержащие информацию о потребностях человека.</a:t>
            </a:r>
          </a:p>
          <a:p>
            <a:r>
              <a:rPr lang="ru-RU" b="1" dirty="0" smtClean="0">
                <a:solidFill>
                  <a:srgbClr val="CC0000"/>
                </a:solidFill>
              </a:rPr>
              <a:t>Пример 8.</a:t>
            </a:r>
          </a:p>
          <a:p>
            <a:r>
              <a:rPr lang="ru-RU" dirty="0" smtClean="0"/>
              <a:t>Какой смысл обществоведы вкладывают в понятие «экономическая система»? Привлекая знания обществоведческого курса, составьте два предложения, содержащие информацию об экономической системе.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964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2796158"/>
              </p:ext>
            </p:extLst>
          </p:nvPr>
        </p:nvGraphicFramePr>
        <p:xfrm>
          <a:off x="467544" y="260648"/>
          <a:ext cx="8280920" cy="6479909"/>
        </p:xfrm>
        <a:graphic>
          <a:graphicData uri="http://schemas.openxmlformats.org/drawingml/2006/table">
            <a:tbl>
              <a:tblPr/>
              <a:tblGrid>
                <a:gridCol w="7475486"/>
                <a:gridCol w="805434"/>
              </a:tblGrid>
              <a:tr h="374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верного ответа и указания к оцениванию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(допускаются иные формулировки ответа, не искажающие его смысл)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Правильный ответ должен содержать следующие </a:t>
                      </a:r>
                      <a:r>
                        <a:rPr lang="ru-RU" sz="14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элементы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смысл понятия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например: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«экономическая система – это организационные способы, механизмы и принципы распределения ограниченных ресурсов для удовлетворения потребностей людей»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два предложения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 информацией об экономической системе, опирающиеся на знания курса, например: 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«Экономические системы различаются способами регулирования деятельности производителей».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«В любой экономической системе решаются основные вопросы экономики: что, как и для кого производить».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Могут быть составлены любые другие предложения, содержащие информацию об экономической системе.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801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Раскрыт смысл понятия и составлены два предложения, содержащие информацию о соответствующем социально объекте.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703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Раскрыт смысл понятия и составлено одно предложение, содержащее информацию о соответствующем социально объекте.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Смысл понятия в явном виде не раскрыт, но представлен в двух составленных предложениях, свидетельствующих о том, что выпускник знает обществоведческое содержание данного понятия.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005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Раскрыт смысл понятия, предложения не составлены.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Предложения составлены без привлечения обществоведческих знаний.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Обществоведческие знания в составленных предложениях привлечены не в контексте рассматриваемого понятия.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Смысл понятия в явном виде не раскрыт, составлено одно предложение, содержащее информацию о соответствующем социальном объекте.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Ответ неправильный.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0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Максимальный балл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5329" marR="55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3955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523556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82134"/>
            <a:ext cx="840617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20272" y="3140968"/>
            <a:ext cx="13681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  балла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76256" y="4797152"/>
            <a:ext cx="13681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  <a:r>
              <a:rPr lang="ru-RU" dirty="0" smtClean="0"/>
              <a:t>  балл</a:t>
            </a:r>
            <a:endParaRPr lang="ru-RU" dirty="0"/>
          </a:p>
        </p:txBody>
      </p:sp>
      <p:pic>
        <p:nvPicPr>
          <p:cNvPr id="11268" name="Рисунок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59" y="5229200"/>
            <a:ext cx="8543235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987088" y="6021288"/>
            <a:ext cx="13681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  баллов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0694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418" y="332656"/>
            <a:ext cx="856895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С6. Это </a:t>
            </a:r>
            <a:r>
              <a:rPr lang="ru-RU" b="1" dirty="0">
                <a:solidFill>
                  <a:srgbClr val="C00000"/>
                </a:solidFill>
              </a:rPr>
              <a:t>тип задания высокого уровня сложности. В условии задания содержится указание на социальный объект или процесс и требование проиллюстрировать, подтвердить или раскрыть какую-либо его сторону или их взаимосвязь  с помощью примеров из социальной жизни.</a:t>
            </a:r>
          </a:p>
          <a:p>
            <a:r>
              <a:rPr lang="ru-RU" dirty="0"/>
              <a:t>За полное и правильное выполнение задания выставляется 3 балла. При неполном правильном ответе – 2 или 1 балл.</a:t>
            </a:r>
          </a:p>
          <a:p>
            <a:r>
              <a:rPr lang="ru-RU" dirty="0"/>
              <a:t>Данный тип заданий имеет несколько моделей условия и вытекающих из него требований. </a:t>
            </a:r>
            <a:r>
              <a:rPr lang="ru-RU" dirty="0" smtClean="0"/>
              <a:t>В </a:t>
            </a:r>
            <a:r>
              <a:rPr lang="ru-RU" dirty="0"/>
              <a:t>практике ЕГЭ в настоящее время чаще всего используются задания двух моделей: требующие «раскрыть на примере» (первая модель) и «проиллюстрировать примерами» (вторая модель). </a:t>
            </a:r>
            <a:endParaRPr lang="ru-RU" dirty="0" smtClean="0"/>
          </a:p>
          <a:p>
            <a:r>
              <a:rPr lang="ru-RU" b="1" dirty="0">
                <a:solidFill>
                  <a:srgbClr val="C00000"/>
                </a:solidFill>
              </a:rPr>
              <a:t>Пример 9.</a:t>
            </a:r>
            <a:r>
              <a:rPr lang="ru-RU" dirty="0"/>
              <a:t> </a:t>
            </a:r>
          </a:p>
          <a:p>
            <a:r>
              <a:rPr lang="ru-RU" dirty="0"/>
              <a:t>На конкретном примере раскройте три признака  трудового правонарушения.</a:t>
            </a:r>
          </a:p>
          <a:p>
            <a:r>
              <a:rPr lang="ru-RU" dirty="0" smtClean="0"/>
              <a:t>•Задания</a:t>
            </a:r>
            <a:r>
              <a:rPr lang="ru-RU" dirty="0"/>
              <a:t>, требующие раскрыть на примере связь объектов (процессов)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Пример 10. </a:t>
            </a:r>
          </a:p>
          <a:p>
            <a:r>
              <a:rPr lang="ru-RU" dirty="0"/>
              <a:t>Раскройте на трех примерах различные проявления воздействия политики на культуру.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Пример 11. </a:t>
            </a:r>
          </a:p>
          <a:p>
            <a:r>
              <a:rPr lang="ru-RU" dirty="0"/>
              <a:t>Раскройте на трех примерах взаимосвязь массовой и народной культуры.</a:t>
            </a:r>
          </a:p>
          <a:p>
            <a:r>
              <a:rPr lang="ru-RU" dirty="0" smtClean="0"/>
              <a:t>•Задания</a:t>
            </a:r>
            <a:r>
              <a:rPr lang="ru-RU" dirty="0"/>
              <a:t>, требующие раскрыть на примере значение объекта.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Пример 12. </a:t>
            </a:r>
          </a:p>
          <a:p>
            <a:r>
              <a:rPr lang="ru-RU" dirty="0"/>
              <a:t>Раскройте на трех примерах различные значения понятия «общество».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Пример 13. </a:t>
            </a:r>
          </a:p>
          <a:p>
            <a:r>
              <a:rPr lang="ru-RU" dirty="0"/>
              <a:t>Раскройте на трех примерах роль практики как критерия истины.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206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64704"/>
            <a:ext cx="85689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Вторая модель может формулироваться несколькими способами: «Назовите  … и проиллюстрируйте  примером», «Подтвердите конкретным примером …», «Приведите положение … с соответствующим примером», «Проиллюстрируйте примером … В каждом случае запишите сначала положение, а затем – соответствующий пример», «Назовите … и приведите соответствующий пример». 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Пример 14. </a:t>
            </a:r>
          </a:p>
          <a:p>
            <a:r>
              <a:rPr lang="ru-RU" dirty="0"/>
              <a:t>Назовите две тенденции в развитии современных межнациональных отношений и проиллюстрируйте каждую из них примером. 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Пример 15. </a:t>
            </a:r>
          </a:p>
          <a:p>
            <a:r>
              <a:rPr lang="ru-RU" dirty="0"/>
              <a:t>Назовите любые три признака государства и проиллюстрируйте каждый из них примером.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Пример 16. </a:t>
            </a:r>
          </a:p>
          <a:p>
            <a:r>
              <a:rPr lang="ru-RU" dirty="0"/>
              <a:t>Подтвердите тремя примерами действие принципа разделения властей в государственной системе РФ. </a:t>
            </a:r>
          </a:p>
        </p:txBody>
      </p:sp>
    </p:spTree>
    <p:extLst>
      <p:ext uri="{BB962C8B-B14F-4D97-AF65-F5344CB8AC3E}">
        <p14:creationId xmlns:p14="http://schemas.microsoft.com/office/powerpoint/2010/main" xmlns="" val="408313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Примеры </a:t>
            </a:r>
            <a:r>
              <a:rPr lang="ru-RU" b="1" dirty="0">
                <a:solidFill>
                  <a:srgbClr val="C00000"/>
                </a:solidFill>
              </a:rPr>
              <a:t>заданий с предложенными разработчиками вариантами верного ответа и системой оценивания.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Пример 17.</a:t>
            </a:r>
          </a:p>
          <a:p>
            <a:r>
              <a:rPr lang="ru-RU" dirty="0"/>
              <a:t>Назовите три фактора, негативно влияющих на условия труда производителя,   и проиллюстрируйте каждый из них примером.</a:t>
            </a:r>
          </a:p>
          <a:p>
            <a:r>
              <a:rPr lang="ru-RU" dirty="0">
                <a:solidFill>
                  <a:srgbClr val="C00000"/>
                </a:solidFill>
              </a:rPr>
              <a:t>В ответе, согласно предлагаемому варианту верного ответа, могут быть названы следующие факторы:</a:t>
            </a:r>
          </a:p>
          <a:p>
            <a:r>
              <a:rPr lang="ru-RU" dirty="0"/>
              <a:t>-	физические (например, шум)</a:t>
            </a:r>
          </a:p>
          <a:p>
            <a:r>
              <a:rPr lang="ru-RU" dirty="0"/>
              <a:t>-	химические (например, газы)</a:t>
            </a:r>
          </a:p>
          <a:p>
            <a:r>
              <a:rPr lang="ru-RU" dirty="0"/>
              <a:t>-	биологические (например, бактерии)</a:t>
            </a:r>
          </a:p>
          <a:p>
            <a:r>
              <a:rPr lang="ru-RU" dirty="0"/>
              <a:t> Формулировка «Подтвердите конкретными примерами… » требует  от экзаменуемых следующего «разворачивания» условия:  сначала раскрытия сложного понятия через его признаки, затем – их иллюстрацию примерами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Обе </a:t>
            </a:r>
            <a:r>
              <a:rPr lang="ru-RU" dirty="0"/>
              <a:t>модели задания нацелены на выявление </a:t>
            </a:r>
            <a:r>
              <a:rPr lang="ru-RU" dirty="0" smtClean="0"/>
              <a:t>умения </a:t>
            </a:r>
            <a:r>
              <a:rPr lang="ru-RU" dirty="0"/>
              <a:t>связывать теоретические положения и конкретные явления, факты, процессы. В первой модели требуется не просто привести пример, но и прокомментировать его, показав как в нем проявляется нечто общее, типичное в запрашиваемом ракурсе (характерная черта, значение, место, роль) или выражается динамический процесс (взаимосвязи, тенденции</a:t>
            </a:r>
            <a:r>
              <a:rPr lang="ru-RU" dirty="0" smtClean="0"/>
              <a:t>).   Во </a:t>
            </a:r>
            <a:r>
              <a:rPr lang="ru-RU" dirty="0"/>
              <a:t>втором –  достаточно   привести примеры </a:t>
            </a:r>
            <a:r>
              <a:rPr lang="ru-RU" dirty="0" smtClean="0"/>
              <a:t>или записать </a:t>
            </a:r>
            <a:r>
              <a:rPr lang="ru-RU" dirty="0"/>
              <a:t>объекты, подобрав к каждому требуемое количество примеров. Здесь оценивается количество корректно приведенных примеров или наличие обеих частей требования – перечня объектов и соответствующих примеров.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24828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688"/>
            <a:ext cx="85689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Задание С7 представляет собой задание-задачу</a:t>
            </a:r>
            <a:r>
              <a:rPr lang="ru-RU" dirty="0"/>
              <a:t>, содержащую условие в виде ситуации или высказывания и вопросы (предписания) к нему. Это задание высокого уровня сложности. Оно требует применения усвоенных знаний в конкретной ситуации, в контексте определенной проблемы. За полное и правильное выполнение задания выставляется 3 балла. При неполном правильном ответе – 2 или 1 балл. </a:t>
            </a:r>
          </a:p>
          <a:p>
            <a:r>
              <a:rPr lang="ru-RU" dirty="0"/>
              <a:t>В задаче  </a:t>
            </a:r>
            <a:r>
              <a:rPr lang="ru-RU" dirty="0" smtClean="0"/>
              <a:t>содержится </a:t>
            </a:r>
            <a:r>
              <a:rPr lang="ru-RU" dirty="0"/>
              <a:t>определенная, незнакомая учащимся, ситуация, которая требует  некоторых действий, направленных на нахождение неизвестного  на основе использования его связей с известным (изложенными в  условии обстоятельствами) и  привлечения имеющихся обществоведческих знаний.</a:t>
            </a:r>
          </a:p>
          <a:p>
            <a:r>
              <a:rPr lang="ru-RU" dirty="0"/>
              <a:t>Познавательная задача должна иметь определенную структуру: условие (проблемная ситуация, социальный факт, статистические данные, проблемное высказывание и т.п.) и требование (вопрос или система вопросов, какое-либо указание по интерпретации условия).</a:t>
            </a:r>
          </a:p>
          <a:p>
            <a:r>
              <a:rPr lang="ru-RU" dirty="0" smtClean="0"/>
              <a:t>1. Дано </a:t>
            </a:r>
            <a:r>
              <a:rPr lang="ru-RU" dirty="0"/>
              <a:t>или подразумевается условие 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2. На этих данных основан проблемный вопрос  или требование </a:t>
            </a:r>
            <a:r>
              <a:rPr lang="ru-RU" dirty="0" smtClean="0"/>
              <a:t>задачи;</a:t>
            </a:r>
            <a:endParaRPr lang="ru-RU" dirty="0"/>
          </a:p>
          <a:p>
            <a:r>
              <a:rPr lang="ru-RU" dirty="0"/>
              <a:t>3</a:t>
            </a:r>
            <a:r>
              <a:rPr lang="ru-RU" dirty="0" smtClean="0"/>
              <a:t>. На </a:t>
            </a:r>
            <a:r>
              <a:rPr lang="ru-RU" dirty="0"/>
              <a:t>вопрос или требование предстоит искать ответ или </a:t>
            </a:r>
            <a:r>
              <a:rPr lang="ru-RU" dirty="0" smtClean="0"/>
              <a:t>решение.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128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8424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Подход первый.</a:t>
            </a:r>
          </a:p>
          <a:p>
            <a:pPr marL="342900" indent="-342900">
              <a:buAutoNum type="arabicPeriod"/>
            </a:pPr>
            <a:r>
              <a:rPr lang="ru-RU" dirty="0" smtClean="0"/>
              <a:t>Количество </a:t>
            </a:r>
            <a:r>
              <a:rPr lang="ru-RU" dirty="0"/>
              <a:t>баллов определяется количеством названных содержательных элементов ответа. </a:t>
            </a:r>
            <a:endParaRPr lang="ru-RU" dirty="0" smtClean="0"/>
          </a:p>
          <a:p>
            <a:r>
              <a:rPr lang="ru-RU" dirty="0"/>
              <a:t>Подход второй.</a:t>
            </a:r>
          </a:p>
          <a:p>
            <a:pPr marL="342900" indent="-342900">
              <a:buAutoNum type="arabicPeriod"/>
            </a:pPr>
            <a:r>
              <a:rPr lang="ru-RU" dirty="0" smtClean="0"/>
              <a:t>Количество </a:t>
            </a:r>
            <a:r>
              <a:rPr lang="ru-RU" dirty="0"/>
              <a:t>баллов определяется по принципу качественных накоплений. </a:t>
            </a:r>
          </a:p>
          <a:p>
            <a:pPr marL="342900" indent="-342900">
              <a:buAutoNum type="arabicPeriod"/>
            </a:pPr>
            <a:r>
              <a:rPr lang="ru-RU" dirty="0" smtClean="0"/>
              <a:t>Условие </a:t>
            </a:r>
            <a:r>
              <a:rPr lang="ru-RU" dirty="0"/>
              <a:t>задачи предполагает формулирование четкого ответа на вопрос по тексту условия и его аргументацию. Оценивается наличие четкого ответа на поставленный вопрос и заданное количество аргументов  (доказательств, объяснений, утверждений, обоснований и т.п.). 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7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6104" y="188640"/>
            <a:ext cx="871296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Задания первой части экзаменационной работы с выбором ответа направлены на  распознавание и сравнение признаков, черт, элементов описания социальных объектов, соотнесение теоретического материала с жизненными реалиями, оценивание истинности суждений о социальных явлениях. </a:t>
            </a:r>
          </a:p>
          <a:p>
            <a:r>
              <a:rPr lang="ru-RU" dirty="0"/>
              <a:t>	</a:t>
            </a:r>
            <a:r>
              <a:rPr lang="ru-RU" dirty="0" smtClean="0"/>
              <a:t>Вторая часть работы (задания с кратким ответом) проверяет умения выявлять структурные элементы обществоведческого знания с помощью схем, соотносить видовые понятия с родовыми, классифицировать социальные объекты и их признаки, осуществлять выбор нескольких верных позиций (характеристик, проявлений) из предложенного списка, дифференцировать в социальной информации факты и мнения, идентифицировать термины и понятия в предлагаемом контексте.</a:t>
            </a:r>
          </a:p>
          <a:p>
            <a:r>
              <a:rPr lang="ru-RU" dirty="0" smtClean="0"/>
              <a:t>	Разные типы заданий с развернутым  ответом всех разновидностей  позволяют проверить качественное овладение содержанием курса обществознания и 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у экзаменуемых сложных интеллектуальных умений. К их числу относятся умения  целостно формулировать, логично и последовательно излагать свои мысли,  делать выводы, определять оптимальные способы практической деятельности, использовать полученные знания в смоделированных жизненных ситуациях, оценивать истинность суждений о социальных явлениях с точки зрения научных знаний, выражать и аргументировать собственную позицию по поводу значимой социальной проблемы, применять теоретические знания при решении проблемных задач, для прогнозирования и обоснования социальных явлений и процессов.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3006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84969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С8. Данный </a:t>
            </a:r>
            <a:r>
              <a:rPr lang="ru-RU" b="1" dirty="0">
                <a:solidFill>
                  <a:srgbClr val="C00000"/>
                </a:solidFill>
              </a:rPr>
              <a:t>тип заданий требует составления сложного плана развернутого ответа по конкретной теме обществоведческого курса. </a:t>
            </a:r>
          </a:p>
          <a:p>
            <a:r>
              <a:rPr lang="ru-RU" dirty="0"/>
              <a:t>С </a:t>
            </a:r>
            <a:r>
              <a:rPr lang="ru-RU" dirty="0" smtClean="0"/>
              <a:t>помощью </a:t>
            </a:r>
            <a:r>
              <a:rPr lang="ru-RU" dirty="0"/>
              <a:t>данного задания проверяется, насколько успешно школьники овладели умением комплексно представлять определенную область (проблему) обществознания, видя в ней, в то же время, отдельные компоненты,  аспекты. Формулировки пунктов плана отражают и то, насколько адекватно выпускник  понимает характер связи основной темы и ее компонентов, представленных в пунктах и подпунктах плана (проявления, причины, последствия, направления, функции, тенденции, механизмы и т.п.). </a:t>
            </a:r>
          </a:p>
          <a:p>
            <a:r>
              <a:rPr lang="ru-RU" dirty="0"/>
              <a:t>План - четкое последовательное представление частей содержания изученного вопроса (или текста) в кратких формулировках, отражающих тему и/или основную идею соответствующего фрагмента, многообразие его смысловых связей.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Выполнение </a:t>
            </a:r>
            <a:r>
              <a:rPr lang="ru-RU" b="1" dirty="0">
                <a:solidFill>
                  <a:srgbClr val="C00000"/>
                </a:solidFill>
              </a:rPr>
              <a:t>этого задания предполагает:</a:t>
            </a:r>
            <a:r>
              <a:rPr lang="ru-RU" dirty="0"/>
              <a:t> а) корректность формулировок пунктов плана с точки зрения их соответствия заданной теме;  б) полноту отражения основного содержания в плане; в) соответствие структуры предложенного ответа плану сложного типа. Последнее в данном случае предполагает наличие в предложенном плане не менее трех пунктов, два из которых конкретизированы подпунктами. Это требование призвано предотвратить появление бессодержательных, структурно однотипных планов.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40945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8568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Пример: 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Вам предстоит подготовить развёрнутый ответ по теме «Экологический кризис как глобальная проблема современности». Составьте план, в соответствии с которым вы будете освещать эту тему. План должен содержать не менее трёх пунктов, из которых два или более детализированы в подпунктах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7858" y="2303006"/>
            <a:ext cx="85689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Один из вариантов плана раскрытия данной темы, согласно предлагаемому варианту верного ответа, может быть таким:</a:t>
            </a:r>
          </a:p>
          <a:p>
            <a:r>
              <a:rPr lang="ru-RU" dirty="0"/>
              <a:t>1) Какие проблемы стали глобальными для человечества?</a:t>
            </a:r>
          </a:p>
          <a:p>
            <a:r>
              <a:rPr lang="ru-RU" dirty="0"/>
              <a:t>2)Сущность экологического кризиса и его связь с другими глобальными проблемами. </a:t>
            </a:r>
          </a:p>
          <a:p>
            <a:r>
              <a:rPr lang="ru-RU" dirty="0"/>
              <a:t>3) Чем вызван экологический кризис?</a:t>
            </a:r>
          </a:p>
          <a:p>
            <a:r>
              <a:rPr lang="ru-RU" dirty="0"/>
              <a:t>а) рост масштабов хозяйственной деятельности людей;</a:t>
            </a:r>
          </a:p>
          <a:p>
            <a:r>
              <a:rPr lang="ru-RU" dirty="0"/>
              <a:t>б) потребительское отношение к природе. </a:t>
            </a:r>
          </a:p>
          <a:p>
            <a:r>
              <a:rPr lang="ru-RU" dirty="0"/>
              <a:t>4) Проявления и последствия экологического кризиса.</a:t>
            </a:r>
          </a:p>
          <a:p>
            <a:r>
              <a:rPr lang="ru-RU" dirty="0"/>
              <a:t>5) Пути преодоления экологического кризиса:</a:t>
            </a:r>
          </a:p>
          <a:p>
            <a:r>
              <a:rPr lang="ru-RU" dirty="0"/>
              <a:t>а) изменение отношения людей к природе;</a:t>
            </a:r>
          </a:p>
          <a:p>
            <a:r>
              <a:rPr lang="ru-RU" dirty="0"/>
              <a:t>б) наука на службе экологии;</a:t>
            </a:r>
          </a:p>
          <a:p>
            <a:r>
              <a:rPr lang="ru-RU" dirty="0"/>
              <a:t>в) международное сотрудничество в решении экологических проблем.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0424" y="5996325"/>
            <a:ext cx="8574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Возможно другое количество и (или) иные корректные формулировки пунктов и подпунктов плана. </a:t>
            </a:r>
          </a:p>
          <a:p>
            <a:r>
              <a:rPr lang="ru-RU" sz="1600" dirty="0">
                <a:solidFill>
                  <a:srgbClr val="C00000"/>
                </a:solidFill>
              </a:rPr>
              <a:t>Они могут быть представлены в назывной, вопросной или смешанной формах</a:t>
            </a:r>
          </a:p>
        </p:txBody>
      </p:sp>
    </p:spTree>
    <p:extLst>
      <p:ext uri="{BB962C8B-B14F-4D97-AF65-F5344CB8AC3E}">
        <p14:creationId xmlns:p14="http://schemas.microsoft.com/office/powerpoint/2010/main" xmlns="" val="342359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25514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Задания этого типа оцениваются в соответствии со следующими универсальными, обобщенными критериями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0570281"/>
              </p:ext>
            </p:extLst>
          </p:nvPr>
        </p:nvGraphicFramePr>
        <p:xfrm>
          <a:off x="395536" y="868447"/>
          <a:ext cx="7992888" cy="2682240"/>
        </p:xfrm>
        <a:graphic>
          <a:graphicData uri="http://schemas.openxmlformats.org/drawingml/2006/table">
            <a:tbl>
              <a:tblPr/>
              <a:tblGrid>
                <a:gridCol w="7155087"/>
                <a:gridCol w="837801"/>
              </a:tblGrid>
              <a:tr h="2133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Формулировки пунктов плана корректны. В совокупности пункты плана охватывают основные аспекты темы. Структура ответа соответствует плану сложного типа.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Формулировки пунктов плана корректны.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Отдельные позиции, существенные для данной темы, упущены. Структура ответа соответствует плану сложного типа.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Отдельные формулировки пунктов плана некорректны. В совокупности пункты плана охватывают основные аспекты темы. Структура ответа соответствует плану сложного типа.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План не раскрывает предложенной темы. 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Структура ответа не соответствует плану сложного типа.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5765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7984" y="6309320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Эксперты оценили этот ответ 2 баллами.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16290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332656"/>
            <a:ext cx="8081355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356992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В плане экологический кризис рассматривается довольно абстрактно, в отрыве от глобальных проблем современности, т.е. основное содержание темы отражено неполно. В то же время формулировки планов корректны. Структура ответа соответствует плану сложного типа. Ответ можно оценить   1 баллом. </a:t>
            </a:r>
          </a:p>
        </p:txBody>
      </p:sp>
    </p:spTree>
    <p:extLst>
      <p:ext uri="{BB962C8B-B14F-4D97-AF65-F5344CB8AC3E}">
        <p14:creationId xmlns:p14="http://schemas.microsoft.com/office/powerpoint/2010/main" xmlns="" val="5373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6312732" cy="2216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433662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В этом ответе выпускник в общем виде раскрывает логику ответа, но не конкретизирует ее применительно к обозначенной теме. </a:t>
            </a:r>
          </a:p>
          <a:p>
            <a:r>
              <a:rPr lang="ru-RU" dirty="0">
                <a:solidFill>
                  <a:srgbClr val="C00000"/>
                </a:solidFill>
              </a:rPr>
              <a:t>Такой ответ не засчитывается как правильный и оценивается 0 баллов.</a:t>
            </a:r>
          </a:p>
        </p:txBody>
      </p:sp>
      <p:pic>
        <p:nvPicPr>
          <p:cNvPr id="3075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7608" y="3369548"/>
            <a:ext cx="58928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5373216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В этом ответе выпускник верно назвал основные аспекты темы, но не конкретизировал хотя бы некоторые из них в подпунктах. Такой ответ не засчитывается как правильный и оценивается 0 баллов.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27829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64704"/>
            <a:ext cx="85689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С8. Форма </a:t>
            </a:r>
            <a:r>
              <a:rPr lang="ru-RU" b="1" dirty="0">
                <a:solidFill>
                  <a:srgbClr val="C00000"/>
                </a:solidFill>
              </a:rPr>
              <a:t>мини-сочинения (эссе) дает простор субъективности, формальной неопределенности, парадоксальности, незавершенности, открытости, образности высказываний, художественной изобретательности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ru-RU" dirty="0"/>
              <a:t>Смысл выбранного высказывания должен быть освещен выпускником с опорой на понятийный аппарат и теоретическое содержание конкретной науки. Это принципиальный аспект системы оценивания задания. Важно понимать, что смысл, раскрытый в рамках другой, отличной от указанной в задании науки, даже при идеальном соблюдении выпускником требований к выполнению мини-сочинения (эссе) по обществознанию, не может быть основанием для результативного балла.</a:t>
            </a:r>
          </a:p>
          <a:p>
            <a:r>
              <a:rPr lang="ru-RU" dirty="0"/>
              <a:t>На едином государственном экзамене по обществознанию при оценивании ответа по заданию С9 необходимо учитываются  следующие элементы:</a:t>
            </a:r>
          </a:p>
          <a:p>
            <a:r>
              <a:rPr lang="ru-RU" dirty="0" smtClean="0"/>
              <a:t>1) раскрытие </a:t>
            </a:r>
            <a:r>
              <a:rPr lang="ru-RU" dirty="0"/>
              <a:t>смысла высказывания;</a:t>
            </a:r>
          </a:p>
          <a:p>
            <a:r>
              <a:rPr lang="ru-RU" dirty="0" smtClean="0"/>
              <a:t>2) представление </a:t>
            </a:r>
            <a:r>
              <a:rPr lang="ru-RU" dirty="0"/>
              <a:t>и  пояснение  своей позиции;</a:t>
            </a:r>
          </a:p>
          <a:p>
            <a:r>
              <a:rPr lang="ru-RU" dirty="0" smtClean="0"/>
              <a:t>3) уровень </a:t>
            </a:r>
            <a:r>
              <a:rPr lang="ru-RU" dirty="0"/>
              <a:t>приводимых суждений и аргументов (здесь учитывается характер аргументации, способность экзаменуемого сочетать теоретическое обоснование и фактическое подтверждение, выходящее за рамки повседневных представлений). </a:t>
            </a:r>
          </a:p>
        </p:txBody>
      </p:sp>
    </p:spTree>
    <p:extLst>
      <p:ext uri="{BB962C8B-B14F-4D97-AF65-F5344CB8AC3E}">
        <p14:creationId xmlns:p14="http://schemas.microsoft.com/office/powerpoint/2010/main" xmlns="" val="286705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5911254"/>
              </p:ext>
            </p:extLst>
          </p:nvPr>
        </p:nvGraphicFramePr>
        <p:xfrm>
          <a:off x="323528" y="908720"/>
          <a:ext cx="8229599" cy="51206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70384"/>
                <a:gridCol w="7283148"/>
                <a:gridCol w="576067"/>
              </a:tblGrid>
              <a:tr h="152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 оценивания ответа на задание С9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09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К1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Раскрытие смысла высказывания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2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Смысл высказывания раскрыт.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Смысл высказывания в явном виде не раскрыт, но содержание  ответа свидетельствует о его понимании.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Смысл высказывания не раскрыт, содержание ответа  не дает представления о его понимании.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09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Представление и пояснение собственной позиции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2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Представлена собственная позиция с аргументацией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Представлена собственная позиция без пояснения ИЛИ собственная позиция не представлена.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09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К3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приводимых суждений и аргументов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Суждения и аргументы раскрываются с опорой на  теоретические положения, выводы и фактический материал.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8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Суждения и аргументы приведены с опорой на теорию, но без использования фактического материала.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Суждения и аргументы приведены с опорой на фактический материал, но без теоретических положений.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Суждения и аргументы не приведены.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Максимальный балл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2770" marR="527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2264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 descr="13_62_2_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309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08142"/>
              </p:ext>
            </p:extLst>
          </p:nvPr>
        </p:nvGraphicFramePr>
        <p:xfrm>
          <a:off x="971600" y="5157192"/>
          <a:ext cx="6077585" cy="1534288"/>
        </p:xfrm>
        <a:graphic>
          <a:graphicData uri="http://schemas.openxmlformats.org/drawingml/2006/table">
            <a:tbl>
              <a:tblPr/>
              <a:tblGrid>
                <a:gridCol w="981710"/>
                <a:gridCol w="485140"/>
                <a:gridCol w="461073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Критерий 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 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Комментарий.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К1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Смысл высказывания раскрыт.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К2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Представлена собственная позиция с аргументацией.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К3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Суждения и аргументы приведены с опорой на отдельные теоретические положения, однако фактический материал, примеры, конкретизирующие не приведены.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068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 descr="13_64_2_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6351991" cy="42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4308139"/>
              </p:ext>
            </p:extLst>
          </p:nvPr>
        </p:nvGraphicFramePr>
        <p:xfrm>
          <a:off x="1187624" y="4653136"/>
          <a:ext cx="6077585" cy="1940624"/>
        </p:xfrm>
        <a:graphic>
          <a:graphicData uri="http://schemas.openxmlformats.org/drawingml/2006/table">
            <a:tbl>
              <a:tblPr/>
              <a:tblGrid>
                <a:gridCol w="981710"/>
                <a:gridCol w="485140"/>
                <a:gridCol w="461073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Критерий 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 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Комментарий.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К1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Смысл высказывания раскрыт.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К2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Представлена собственная позиция без пояснения. То, что ученик принимает за аргументацию таковым не является: идёт продолжение раскрытия тезисов.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К3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Аргументация, отсутствует. Приведенное положение можно расценивать как уточнение позиции, раскрывающий смысл высказывания.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3593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2" descr="14_72_2_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7400" y="188640"/>
            <a:ext cx="6292912" cy="429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1352962"/>
              </p:ext>
            </p:extLst>
          </p:nvPr>
        </p:nvGraphicFramePr>
        <p:xfrm>
          <a:off x="1403648" y="4437112"/>
          <a:ext cx="6077585" cy="2194560"/>
        </p:xfrm>
        <a:graphic>
          <a:graphicData uri="http://schemas.openxmlformats.org/drawingml/2006/table">
            <a:tbl>
              <a:tblPr/>
              <a:tblGrid>
                <a:gridCol w="981710"/>
                <a:gridCol w="485140"/>
                <a:gridCol w="461073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Критерий </a:t>
                      </a:r>
                      <a:endParaRPr lang="ru-RU" sz="10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 </a:t>
                      </a:r>
                      <a:endParaRPr lang="ru-RU" sz="10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Комментарий.</a:t>
                      </a:r>
                      <a:endParaRPr lang="ru-RU" sz="10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К1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Смысл высказывания раскрыт частично. Нет ясности по вопросу о том, что имеет в виду философ, говоря о «нужных им всем законах» (нужные только тем слоям, которые представляет партия?).</a:t>
                      </a:r>
                      <a:endParaRPr lang="ru-RU" sz="10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К2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Собственная позиция отчасти видна из контекста (экзаменуемый считает вслед за философом, что именно для этого объединяется партия).  </a:t>
                      </a:r>
                      <a:endParaRPr lang="ru-RU" sz="10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</a:rPr>
                        <a:t>К3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аргументирующей части раскрывается прежде всего механизм прихода партии к власти, а не обосновывается тезис о законотворчестве как главном направлении деятельности победившей партии. </a:t>
                      </a:r>
                      <a:endParaRPr lang="ru-RU" sz="10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695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84969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Отдельные умения из этого ряда проверяются в ходе ЕГЭ с помощью нескольких разновидностей заданий части С. Каждая из них основана на определенном виде деятельности, владение которым </a:t>
            </a:r>
            <a:r>
              <a:rPr lang="ru-RU" dirty="0" smtClean="0">
                <a:solidFill>
                  <a:srgbClr val="C00000"/>
                </a:solidFill>
              </a:rPr>
              <a:t>требуется продемонстрировать на экзамене: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• перечислять признаки какого-либо явления, объекты одного класса и т.д.;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• применять обществоведческие понятия в заданном контексте;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• раскрывать на примерах важнейшие теоретические положения и понятия социально-гуманитарных наук;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• приводить примеры определенных общественных явлений, действий, ситуаций;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• решать познавательные и практические задачи, отражающие актуальные проблемы жизни человека и общества;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• осуществлять поиск,  анализ и интерпретацию социальной информации по определенной теме из оригинальных неадаптированных текстов (философских, научных, правовых, политических, публицистических);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• формулировать на основе приобретенных обществоведческих знаний собственные суждения и аргументы по социальным проблемам.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972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 descr="12_59_2_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5943600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80928"/>
            <a:ext cx="6084887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4437112"/>
            <a:ext cx="864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ряде случаев экзаменуемые «уходят» от высказываний. Видят только название соответствующей области знаний (науки) и пишут свои «домашние заготовки» на тему, что такое философия, социальная психология, социология и т.п. Подобный ответ оценивается в 0 баллов как не соответствующий требованию задания. Задание предполагает, что испытуемый должен строить свой ответ на основании именно конкретного высказывания, а не области знаний в целом. В ответах же экзаменуемых достаточно часто встречается ошибка: высказывание становится лишь поводом к рассуждениям «на свободные темы».</a:t>
            </a:r>
          </a:p>
        </p:txBody>
      </p:sp>
    </p:spTree>
    <p:extLst>
      <p:ext uri="{BB962C8B-B14F-4D97-AF65-F5344CB8AC3E}">
        <p14:creationId xmlns:p14="http://schemas.microsoft.com/office/powerpoint/2010/main" xmlns="" val="261946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849694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Основания для более высокого балла.</a:t>
            </a:r>
          </a:p>
          <a:p>
            <a:r>
              <a:rPr lang="ru-RU" dirty="0"/>
              <a:t>             </a:t>
            </a:r>
          </a:p>
          <a:p>
            <a:r>
              <a:rPr lang="ru-RU" dirty="0"/>
              <a:t>1.При раскрытии смысла высказывания выделены несколько взаимосвязанных аспектов.</a:t>
            </a:r>
          </a:p>
          <a:p>
            <a:r>
              <a:rPr lang="ru-RU" dirty="0"/>
              <a:t>2. Теоретические положения развернуты в систему обоснования.</a:t>
            </a:r>
          </a:p>
          <a:p>
            <a:r>
              <a:rPr lang="ru-RU" dirty="0"/>
              <a:t>3. Приводимые примеры взяты из различных областей общественной жизни.</a:t>
            </a:r>
          </a:p>
          <a:p>
            <a:r>
              <a:rPr lang="ru-RU" dirty="0"/>
              <a:t>4. В рассуждениях используется «доказательство от противного». </a:t>
            </a:r>
          </a:p>
          <a:p>
            <a:r>
              <a:rPr lang="ru-RU" dirty="0"/>
              <a:t>5. Уместно и корректно использованы примеры из личного социального опыта.</a:t>
            </a:r>
          </a:p>
          <a:p>
            <a:r>
              <a:rPr lang="ru-RU" dirty="0"/>
              <a:t>6.Используются примеры из других учебных курсов – истории, географии, литературы.</a:t>
            </a:r>
          </a:p>
          <a:p>
            <a:r>
              <a:rPr lang="ru-RU" dirty="0"/>
              <a:t>7. Работа отличается целостностью, завершенностью и соразмерностью частей. </a:t>
            </a:r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Основания для более низкого балла.</a:t>
            </a:r>
          </a:p>
          <a:p>
            <a:endParaRPr lang="ru-RU" dirty="0"/>
          </a:p>
          <a:p>
            <a:r>
              <a:rPr lang="ru-RU" dirty="0"/>
              <a:t>1.Среди приведенных теоретических положений встречаются ошибочные суждения и неточности.</a:t>
            </a:r>
          </a:p>
          <a:p>
            <a:r>
              <a:rPr lang="ru-RU" dirty="0"/>
              <a:t>2.Содержится много «информационного шума» - положений, не имеющих непосредственного отношения к теме, повторы одной и той же мысли, поданной в другом словесном выражении.</a:t>
            </a:r>
          </a:p>
          <a:p>
            <a:r>
              <a:rPr lang="ru-RU" dirty="0"/>
              <a:t>3.Используемые примеры слабо связаны с теоретическим обоснованием. </a:t>
            </a:r>
          </a:p>
        </p:txBody>
      </p:sp>
    </p:spTree>
    <p:extLst>
      <p:ext uri="{BB962C8B-B14F-4D97-AF65-F5344CB8AC3E}">
        <p14:creationId xmlns:p14="http://schemas.microsoft.com/office/powerpoint/2010/main" xmlns="" val="158427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764704"/>
            <a:ext cx="878497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В структуре работы все задания с развернутым ответом даются в строгой </a:t>
            </a:r>
          </a:p>
          <a:p>
            <a:r>
              <a:rPr lang="ru-RU" dirty="0" smtClean="0"/>
              <a:t>последовательности. Задание той или иной разновидности занимает определенное отведенное ей место.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С1-С4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представляют собой составное задание, или так называемый мини-тест. Он включает фрагмент источника и четыре вопроса-задания на его анализ и интерпретацию.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Задания С5 </a:t>
            </a:r>
            <a:r>
              <a:rPr lang="ru-RU" dirty="0" smtClean="0">
                <a:solidFill>
                  <a:srgbClr val="C00000"/>
                </a:solidFill>
              </a:rPr>
              <a:t>- это задания на самостоятельное применение обществоведческих понятий в заданном контексте или на перечисление признаков какого-либо явления, объектов одного класса. 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Задания С6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- это задания, требующие приведения примеров или раскрытия какого-либо теоретического положения (понятия) на конкретном примере.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Задания С7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- это задания-задачи, содержащие условие в виде ситуации или высказывания и вопросы (предписания) к ним. </a:t>
            </a:r>
          </a:p>
          <a:p>
            <a:r>
              <a:rPr lang="ru-RU" b="1" dirty="0" smtClean="0">
                <a:solidFill>
                  <a:srgbClr val="990099"/>
                </a:solidFill>
              </a:rPr>
              <a:t>Задания С8 </a:t>
            </a:r>
            <a:r>
              <a:rPr lang="ru-RU" dirty="0" smtClean="0">
                <a:solidFill>
                  <a:srgbClr val="990099"/>
                </a:solidFill>
              </a:rPr>
              <a:t>требуют составления сложного плана развернутого ответа по конкретной теме обществоведческого курса.</a:t>
            </a:r>
          </a:p>
          <a:p>
            <a:r>
              <a:rPr lang="ru-RU" b="1" dirty="0" smtClean="0">
                <a:solidFill>
                  <a:srgbClr val="339966"/>
                </a:solidFill>
              </a:rPr>
              <a:t>Задания С9.1 – С9.6 </a:t>
            </a:r>
            <a:r>
              <a:rPr lang="ru-RU" dirty="0" smtClean="0">
                <a:solidFill>
                  <a:srgbClr val="339966"/>
                </a:solidFill>
              </a:rPr>
              <a:t>- это альтернативные задания. Они требуют от экзаменуемых написания сочинения-размышления (эссе) на основе выбора одного из шести предложенных высказываний. Каждое высказывание поднимает определенную проблему, относящуюся к той или иной области обществоведческих знаний. </a:t>
            </a:r>
            <a:endParaRPr lang="ru-RU" dirty="0">
              <a:solidFill>
                <a:srgbClr val="33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562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2696"/>
            <a:ext cx="842493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90099"/>
                </a:solidFill>
              </a:rPr>
              <a:t>Задания С1 и С2, С5 и С8 являются двухбалльными. </a:t>
            </a:r>
            <a:r>
              <a:rPr lang="ru-RU" dirty="0" smtClean="0"/>
              <a:t>За полное и правильное выполнение каждого из таких заданий выставляется 2 балла. При неполном правильном ответе – 1 балл. </a:t>
            </a:r>
          </a:p>
          <a:p>
            <a:r>
              <a:rPr lang="ru-RU" dirty="0" smtClean="0">
                <a:solidFill>
                  <a:srgbClr val="990099"/>
                </a:solidFill>
              </a:rPr>
              <a:t>Все остальные задания высокого уровня, кроме альтернативных, – трехбалльные. </a:t>
            </a:r>
            <a:r>
              <a:rPr lang="ru-RU" dirty="0" smtClean="0"/>
              <a:t>За полное и правильное выполнение каждого из таких заданий выставляется 3 балла. При неполном правильном – в зависимости от представленности требуемых компонентов ответа – 2 или 1 балл. </a:t>
            </a:r>
          </a:p>
          <a:p>
            <a:r>
              <a:rPr lang="ru-RU" dirty="0" smtClean="0">
                <a:solidFill>
                  <a:srgbClr val="990099"/>
                </a:solidFill>
              </a:rPr>
              <a:t>Альтернативные задания являются пятибалльными. </a:t>
            </a:r>
            <a:r>
              <a:rPr lang="ru-RU" dirty="0" smtClean="0"/>
              <a:t>К ним прилагается обобщенная шкала оценивания от 0 до 5 баллов.</a:t>
            </a:r>
          </a:p>
          <a:p>
            <a:endParaRPr lang="ru-RU" dirty="0"/>
          </a:p>
          <a:p>
            <a:r>
              <a:rPr lang="ru-RU" dirty="0" smtClean="0">
                <a:solidFill>
                  <a:srgbClr val="990099"/>
                </a:solidFill>
              </a:rPr>
              <a:t>Мини-сочинение оценивается по нескольким критериям.</a:t>
            </a:r>
          </a:p>
          <a:p>
            <a:r>
              <a:rPr lang="ru-RU" dirty="0" smtClean="0">
                <a:solidFill>
                  <a:srgbClr val="CC0000"/>
                </a:solidFill>
              </a:rPr>
              <a:t>Критерий 1 (К1)</a:t>
            </a:r>
            <a:r>
              <a:rPr lang="ru-RU" dirty="0" smtClean="0"/>
              <a:t> – Раскрытие смысла высказывания, проблемы, поставленной автором</a:t>
            </a:r>
          </a:p>
          <a:p>
            <a:r>
              <a:rPr lang="ru-RU" dirty="0" smtClean="0">
                <a:solidFill>
                  <a:srgbClr val="CC0000"/>
                </a:solidFill>
              </a:rPr>
              <a:t>Критерий 2 (К2)</a:t>
            </a:r>
            <a:r>
              <a:rPr lang="ru-RU" dirty="0" smtClean="0"/>
              <a:t> – Представление и пояснение собственной позиции</a:t>
            </a:r>
          </a:p>
          <a:p>
            <a:r>
              <a:rPr lang="ru-RU" dirty="0" smtClean="0">
                <a:solidFill>
                  <a:srgbClr val="CC0000"/>
                </a:solidFill>
              </a:rPr>
              <a:t>Критерий 3 (К3) </a:t>
            </a:r>
            <a:r>
              <a:rPr lang="ru-RU" dirty="0" smtClean="0"/>
              <a:t>- Уровень приводимых суждений и аргументов</a:t>
            </a:r>
          </a:p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CC0000"/>
                </a:solidFill>
              </a:rPr>
              <a:t>!!!КРИТЕРИЙ К1 ЯВЛЯЕТСЯ ОПРЕДЕЛЯЮЩИМ. </a:t>
            </a:r>
          </a:p>
          <a:p>
            <a:r>
              <a:rPr lang="ru-RU" dirty="0" smtClean="0"/>
              <a:t>Если выпускник в принципе не раскрыл проблему, поднятую автором высказывания, и эксперт выставил по критерию К1 0 баллов, то ответ дальше не проверяется.</a:t>
            </a:r>
          </a:p>
          <a:p>
            <a:r>
              <a:rPr lang="ru-RU" dirty="0" smtClean="0"/>
              <a:t> По остальным критериям (К2, К3) в протокол проверки заданий с развернутым ответом выставляется 0 баллов.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44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712968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Прочитайте текст и выполните задания С1 – С4.</a:t>
            </a:r>
          </a:p>
          <a:p>
            <a:r>
              <a:rPr lang="ru-RU" sz="1600" dirty="0" smtClean="0"/>
              <a:t>Наукой принято называть теоретическое систематизированное представление о мире, воспроизводящее его существенные стороны в абстрактно-логической форме и основанное на данных научных исследований &lt;…&gt;</a:t>
            </a:r>
          </a:p>
          <a:p>
            <a:r>
              <a:rPr lang="ru-RU" sz="1600" dirty="0" smtClean="0"/>
              <a:t>Наука, являясь частью культуры, представляет собой систему знаний и вид духовного производства.</a:t>
            </a:r>
          </a:p>
          <a:p>
            <a:r>
              <a:rPr lang="ru-RU" sz="1600" dirty="0" smtClean="0"/>
              <a:t>Как вид духовного производства наука включает в себя специфическую деятельность человека по приращению существующего и получению нового знания. Результатом данной деятельности становится система научных знаний, образующих в совокупности научную картину мира.</a:t>
            </a:r>
          </a:p>
          <a:p>
            <a:r>
              <a:rPr lang="ru-RU" sz="1600" dirty="0" smtClean="0"/>
              <a:t>Научная картина мира формируется под влиянием двух моделей развития научного знания. Согласно первой модели – эволюционной – наука представляет собой особый вид «социальной памяти человечества». Согласно второй модели – революционной – наука периодически переживает коренную смену господствующих в ней представлений &lt;…&gt; </a:t>
            </a:r>
          </a:p>
          <a:p>
            <a:r>
              <a:rPr lang="ru-RU" sz="1600" dirty="0" smtClean="0"/>
              <a:t>Термин «наука» употребляется также для обозначения отдельных отраслей научного знания. Первоначально отрасли науки формировались в соответствии с теми сторонами действительности, которые были вовлечены в процесс познания. В современной науке новые области знания возникают в связи с выдвижением определённых теоретических или практических проблем. Проблемный характер развития современной науки привёл к появлению междисциплинарных и комплексных исследований, проводимых средствами нескольких различных дисциплин специальным научным сообществом &lt;…&gt; </a:t>
            </a:r>
          </a:p>
          <a:p>
            <a:r>
              <a:rPr lang="ru-RU" sz="1600" dirty="0" smtClean="0"/>
              <a:t>В современном обществе наука является важнейшим социальным институтом, глубоко проникающим во все сферы общественной жизни. Наука превращается в непосредственную производительную силу общества, становится массовым видом деятельности &lt;…&gt; </a:t>
            </a:r>
          </a:p>
          <a:p>
            <a:r>
              <a:rPr lang="ru-RU" sz="1600" dirty="0" smtClean="0"/>
              <a:t>(И. В. Безбородова, М. Б. Буланова и др.)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57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48680"/>
            <a:ext cx="842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b="1" dirty="0" smtClean="0">
                <a:solidFill>
                  <a:srgbClr val="CC0000"/>
                </a:solidFill>
              </a:rPr>
              <a:t>задания с однозначно определенными элементами правильного ответа (преимущественно состоит из первого и второго заданий к тексту) </a:t>
            </a:r>
          </a:p>
          <a:p>
            <a:pPr marL="342900" indent="-342900">
              <a:buAutoNum type="arabicParenR"/>
            </a:pPr>
            <a:endParaRPr lang="ru-RU" dirty="0"/>
          </a:p>
          <a:p>
            <a:r>
              <a:rPr lang="ru-RU" dirty="0" smtClean="0"/>
              <a:t>Задание C1. Приведите любые три определения науки из текста.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2916804"/>
              </p:ext>
            </p:extLst>
          </p:nvPr>
        </p:nvGraphicFramePr>
        <p:xfrm>
          <a:off x="971600" y="2204864"/>
          <a:ext cx="6984776" cy="3413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097295"/>
                <a:gridCol w="88748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верного ответа и указания к оцениванию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(допускаются иные формулировки ответа, не искажающие его смысла)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Могут быть приведены следующие </a:t>
                      </a:r>
                      <a:r>
                        <a:rPr lang="ru-RU" sz="1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определения науки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«теоретическое систематизированное представление о мире…»;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«система знаний и вид духовного производства»;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«специфическая деятельность человека по приращению существующего и получению нового знания»;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«отдельные отрасли научного знания».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Приведены три определения.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Приведены два определения.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Приведено только одно определение.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Ответ неправильный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Максимальный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4180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1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Задание C2. Как, по мнению авторов, изменилась структура наук? Какую причину этих изменений они указали?</a:t>
            </a:r>
            <a:endParaRPr lang="ru-RU" b="1" dirty="0">
              <a:solidFill>
                <a:srgbClr val="CC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347345"/>
              </p:ext>
            </p:extLst>
          </p:nvPr>
        </p:nvGraphicFramePr>
        <p:xfrm>
          <a:off x="683568" y="1136725"/>
          <a:ext cx="7560840" cy="29260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591067"/>
                <a:gridCol w="96977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 верного ответа и указания к оцениванию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(допускаются иные формулировки ответа, не искажающие его смысла)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Правильный ответ должен содержать следующие </a:t>
                      </a:r>
                      <a:r>
                        <a:rPr lang="ru-RU" sz="1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элементы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дан ответ: констатация изменений в системе наук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от чёткой отраслевой структуры к комплексной, междисциплинарной;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указана причина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переход к проблемному подходу в выборе предмета исследования. 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Дан ответ и указана причина.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Дан ответ.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ИЛИ указана причина.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 неправильный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Максимальный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041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114</TotalTime>
  <Words>4607</Words>
  <Application>Microsoft Office PowerPoint</Application>
  <PresentationFormat>Экран (4:3)</PresentationFormat>
  <Paragraphs>427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Поток</vt:lpstr>
      <vt:lpstr>Рекомендации к выполнению заданий  части С по обществознанию</vt:lpstr>
      <vt:lpstr>Использованы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SamLab.ws</dc:creator>
  <cp:lastModifiedBy>ХЭГ</cp:lastModifiedBy>
  <cp:revision>23</cp:revision>
  <dcterms:created xsi:type="dcterms:W3CDTF">2010-05-31T13:43:35Z</dcterms:created>
  <dcterms:modified xsi:type="dcterms:W3CDTF">2016-05-12T02:59:29Z</dcterms:modified>
</cp:coreProperties>
</file>